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713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0693400" cy="7561263"/>
  <p:notesSz cx="6858000" cy="9144000"/>
  <p:defaultTextStyle>
    <a:defPPr>
      <a:defRPr lang="de-CH"/>
    </a:defPPr>
    <a:lvl1pPr algn="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054" autoAdjust="0"/>
    <p:restoredTop sz="94660"/>
  </p:normalViewPr>
  <p:slideViewPr>
    <p:cSldViewPr>
      <p:cViewPr varScale="1">
        <p:scale>
          <a:sx n="76" d="100"/>
          <a:sy n="76" d="100"/>
        </p:scale>
        <p:origin x="-1003" y="-8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74B13BA-36C6-4300-B5B6-6C1D152DFF13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8857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4888" y="685800"/>
            <a:ext cx="4848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Textmasterformate durch Klicken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58061DB-DF71-4765-99A4-14E22DF63CCF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7747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 bwMode="auto">
          <a:xfrm>
            <a:off x="738188" y="1978025"/>
            <a:ext cx="9213850" cy="285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aseline="0"/>
            </a:lvl1pPr>
          </a:lstStyle>
          <a:p>
            <a:pPr>
              <a:spcBef>
                <a:spcPct val="0"/>
              </a:spcBef>
            </a:pPr>
            <a:r>
              <a:rPr lang="de-DE" sz="2600" dirty="0" smtClean="0"/>
              <a:t>Untertitel der Präsentation</a:t>
            </a:r>
            <a:endParaRPr lang="de-CH" sz="2600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 der Präsentation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743200"/>
            <a:ext cx="9968400" cy="4140000"/>
          </a:xfrm>
          <a:solidFill>
            <a:schemeClr val="accent1"/>
          </a:solidFill>
        </p:spPr>
        <p:txBody>
          <a:bodyPr wrap="none" lIns="720000" tIns="108000" rIns="720000" bIns="108000" anchor="ctr" anchorCtr="0"/>
          <a:lstStyle>
            <a:lvl1pPr marL="0" marR="0" indent="0" algn="ct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100" b="0" baseline="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10429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Durch Bild ersetzen (Grösse und Position beibehalten)</a:t>
            </a:r>
            <a:endParaRPr kumimoji="0" lang="de-CH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3276000"/>
            <a:ext cx="738000" cy="3081600"/>
          </a:xfrm>
          <a:solidFill>
            <a:srgbClr val="FFFF00"/>
          </a:solidFill>
        </p:spPr>
        <p:txBody>
          <a:bodyPr/>
          <a:lstStyle>
            <a:lvl5pPr marL="1252537" indent="0">
              <a:buNone/>
              <a:defRPr/>
            </a:lvl5pPr>
          </a:lstStyle>
          <a:p>
            <a:pPr lvl="4"/>
            <a:r>
              <a:rPr lang="de-CH" dirty="0" smtClean="0"/>
              <a:t> </a:t>
            </a:r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50316"/>
            <a:ext cx="917450" cy="54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465290-95FE-4960-928F-E1F8186FD5D5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188DD-6605-4EF4-9E67-B567F731CE68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736600" y="1509713"/>
            <a:ext cx="9213850" cy="361950"/>
          </a:xfrm>
        </p:spPr>
        <p:txBody>
          <a:bodyPr/>
          <a:lstStyle>
            <a:lvl1pPr>
              <a:defRPr sz="2000" b="1" i="0" baseline="0"/>
            </a:lvl1pPr>
          </a:lstStyle>
          <a:p>
            <a:r>
              <a:rPr lang="de-DE" dirty="0" smtClean="0"/>
              <a:t>Titel durch Klicken hinzufügen</a:t>
            </a:r>
            <a:endParaRPr lang="de-DE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738188" y="2197100"/>
            <a:ext cx="9213850" cy="4464050"/>
          </a:xfrm>
        </p:spPr>
        <p:txBody>
          <a:bodyPr/>
          <a:lstStyle>
            <a:lvl1pPr>
              <a:spcBef>
                <a:spcPts val="1200"/>
              </a:spcBef>
              <a:defRPr sz="2000" b="0" i="0" baseline="0"/>
            </a:lvl1pPr>
          </a:lstStyle>
          <a:p>
            <a:pPr lvl="0"/>
            <a:r>
              <a:rPr lang="de-DE" dirty="0" smtClean="0"/>
              <a:t>Text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4017834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8A98A8-F8AE-4E66-B5F7-2D17BA30725A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3514E-FF0B-4619-AA18-8F9E33EC021F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37999" y="2843999"/>
            <a:ext cx="9219600" cy="3816000"/>
          </a:xfrm>
          <a:solidFill>
            <a:schemeClr val="accent1"/>
          </a:solidFill>
        </p:spPr>
        <p:txBody>
          <a:bodyPr anchor="ctr"/>
          <a:lstStyle>
            <a:lvl1pPr algn="ctr">
              <a:defRPr sz="2100" b="0" baseline="0"/>
            </a:lvl1pPr>
          </a:lstStyle>
          <a:p>
            <a:pPr lvl="0"/>
            <a:r>
              <a:rPr lang="de-CH" dirty="0" smtClean="0"/>
              <a:t>Durch Bild oder Grafik ersetzen (Grösse und Position beibehalten)</a:t>
            </a:r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738000" y="1508399"/>
            <a:ext cx="9212400" cy="1119600"/>
          </a:xfrm>
        </p:spPr>
        <p:txBody>
          <a:bodyPr/>
          <a:lstStyle>
            <a:lvl1pPr>
              <a:spcBef>
                <a:spcPts val="900"/>
              </a:spcBef>
              <a:defRPr sz="1700" b="0"/>
            </a:lvl1pPr>
          </a:lstStyle>
          <a:p>
            <a:pPr lvl="0"/>
            <a:r>
              <a:rPr lang="de-CH" dirty="0" smtClean="0"/>
              <a:t>Text durch Klicken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1363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9921C6-8834-4EA3-9FDE-58983889CAEC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3514E-FF0B-4619-AA18-8F9E33EC021F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37999" y="1512000"/>
            <a:ext cx="9219600" cy="4788000"/>
          </a:xfrm>
          <a:solidFill>
            <a:schemeClr val="accent1"/>
          </a:solidFill>
        </p:spPr>
        <p:txBody>
          <a:bodyPr anchor="ctr"/>
          <a:lstStyle>
            <a:lvl1pPr algn="ctr">
              <a:defRPr sz="2100" b="0" baseline="0"/>
            </a:lvl1pPr>
          </a:lstStyle>
          <a:p>
            <a:pPr lvl="0"/>
            <a:r>
              <a:rPr lang="de-CH" dirty="0" smtClean="0"/>
              <a:t>Durch Bild oder Grafik ersetzen (Grösse und Position beibehalten)</a:t>
            </a:r>
            <a:endParaRPr lang="de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38188" y="6476400"/>
            <a:ext cx="9212400" cy="720000"/>
          </a:xfrm>
        </p:spPr>
        <p:txBody>
          <a:bodyPr/>
          <a:lstStyle>
            <a:lvl1pPr>
              <a:spcBef>
                <a:spcPts val="800"/>
              </a:spcBef>
              <a:defRPr sz="1500" b="0"/>
            </a:lvl1pPr>
          </a:lstStyle>
          <a:p>
            <a:pPr lvl="0"/>
            <a:r>
              <a:rPr lang="de-CH" dirty="0" smtClean="0"/>
              <a:t>Text durch Klicken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6077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C8B276-6445-4180-9B6C-8A1E24359A3C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188DD-6605-4EF4-9E67-B567F731CE68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5491163" y="1509713"/>
            <a:ext cx="4459287" cy="361950"/>
          </a:xfrm>
        </p:spPr>
        <p:txBody>
          <a:bodyPr/>
          <a:lstStyle>
            <a:lvl1pPr>
              <a:defRPr sz="2000" b="1" i="0" baseline="0"/>
            </a:lvl1pPr>
          </a:lstStyle>
          <a:p>
            <a:r>
              <a:rPr lang="de-DE" dirty="0" smtClean="0"/>
              <a:t>Titel durch Klicken hinzufügen</a:t>
            </a:r>
            <a:endParaRPr lang="de-DE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5491163" y="2197100"/>
            <a:ext cx="4460875" cy="4464050"/>
          </a:xfrm>
        </p:spPr>
        <p:txBody>
          <a:bodyPr/>
          <a:lstStyle>
            <a:lvl1pPr>
              <a:spcBef>
                <a:spcPts val="1200"/>
              </a:spcBef>
              <a:defRPr sz="2000" b="0" i="0" baseline="0"/>
            </a:lvl1pPr>
          </a:lstStyle>
          <a:p>
            <a:pPr lvl="0"/>
            <a:r>
              <a:rPr lang="de-DE" dirty="0" smtClean="0"/>
              <a:t>Text durch Klicken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738000" y="1512000"/>
            <a:ext cx="4467600" cy="5151600"/>
          </a:xfrm>
          <a:solidFill>
            <a:schemeClr val="accent1"/>
          </a:solidFill>
        </p:spPr>
        <p:txBody>
          <a:bodyPr anchor="ctr"/>
          <a:lstStyle>
            <a:lvl1pPr algn="ctr">
              <a:defRPr sz="2100" b="0" baseline="0"/>
            </a:lvl1pPr>
          </a:lstStyle>
          <a:p>
            <a:pPr lvl="0"/>
            <a:r>
              <a:rPr lang="de-CH" sz="2000" b="0" dirty="0" smtClean="0"/>
              <a:t>Durch Bild oder Grafik ersetzen (Grösse und Position beibehalten)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804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6600" y="1509713"/>
            <a:ext cx="92138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8188" y="2197100"/>
            <a:ext cx="9213850" cy="259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1663" y="7197725"/>
            <a:ext cx="865187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1042988">
              <a:defRPr sz="1200"/>
            </a:lvl1pPr>
          </a:lstStyle>
          <a:p>
            <a:fld id="{35D541EF-C515-45B1-AACB-C1E2167853D6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600" y="7197725"/>
            <a:ext cx="748506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1042988">
              <a:defRPr sz="1200"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86850" y="7197725"/>
            <a:ext cx="86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1042988">
              <a:defRPr sz="1200"/>
            </a:lvl1pPr>
          </a:lstStyle>
          <a:p>
            <a:fld id="{8C812475-90CC-411E-A993-929AF0D0895B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8188" y="7161213"/>
            <a:ext cx="9213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>
              <a:solidFill>
                <a:srgbClr val="000000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250316"/>
            <a:ext cx="917450" cy="54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40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0" r:id="rId2"/>
    <p:sldLayoutId id="2147483727" r:id="rId3"/>
    <p:sldLayoutId id="2147483728" r:id="rId4"/>
    <p:sldLayoutId id="214748372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1042988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10429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algn="l" defTabSz="1042988" rtl="0" eaLnBrk="1" fontAlgn="base" hangingPunct="1">
        <a:lnSpc>
          <a:spcPct val="115000"/>
        </a:lnSpc>
        <a:spcBef>
          <a:spcPct val="100000"/>
        </a:spcBef>
        <a:spcAft>
          <a:spcPct val="0"/>
        </a:spcAft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352425" indent="-171450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712788" indent="-169863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073150" indent="-180975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431925" indent="-179388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889125" indent="-179388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346325" indent="-179388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803525" indent="-179388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260725" indent="-179388" algn="l" defTabSz="1042988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näre Zahlen (© visualtouch / PHOTOCASE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42"/>
          <a:stretch/>
        </p:blipFill>
        <p:spPr bwMode="auto">
          <a:xfrm>
            <a:off x="0" y="2783086"/>
            <a:ext cx="10009112" cy="405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COMPUTATIONAL THINKING</a:t>
            </a:r>
            <a:endParaRPr lang="de-CH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549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C139-4C94-4BCE-862A-994B30151DDA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000000"/>
                </a:solidFill>
              </a:rPr>
              <a:t>Institut für Informatische Bildung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88DD-6605-4EF4-9E67-B567F731CE68}" type="slidenum">
              <a:rPr lang="de-CH" smtClean="0">
                <a:solidFill>
                  <a:srgbClr val="000000"/>
                </a:solidFill>
              </a:rPr>
              <a:pPr/>
              <a:t>2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400" dirty="0" smtClean="0"/>
              <a:t>Was beinhaltet </a:t>
            </a:r>
            <a:r>
              <a:rPr lang="de-CH" sz="2400" dirty="0" err="1" smtClean="0"/>
              <a:t>Computational</a:t>
            </a:r>
            <a:r>
              <a:rPr lang="de-CH" sz="2400" dirty="0" smtClean="0"/>
              <a:t> </a:t>
            </a:r>
            <a:r>
              <a:rPr lang="de-CH" sz="2400" dirty="0" err="1" smtClean="0"/>
              <a:t>Thinking</a:t>
            </a:r>
            <a:r>
              <a:rPr lang="de-CH" sz="2400" dirty="0" smtClean="0"/>
              <a:t>?</a:t>
            </a:r>
            <a:endParaRPr lang="de-CH" sz="24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2754412" y="2197100"/>
            <a:ext cx="49685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Strukturierte </a:t>
            </a:r>
            <a:r>
              <a:rPr lang="de-CH" dirty="0"/>
              <a:t>Problemformulierung, das Organisieren und Analysieren von Daten, Modellieren von Problemstellungen unter Verwendung von Algorithmen sowie das Verallgemeinern von Sachverhalten und Transferdenken.</a:t>
            </a:r>
          </a:p>
        </p:txBody>
      </p:sp>
      <p:sp>
        <p:nvSpPr>
          <p:cNvPr id="8" name="Textfeld 7"/>
          <p:cNvSpPr txBox="1"/>
          <p:nvPr/>
        </p:nvSpPr>
        <p:spPr>
          <a:xfrm rot="20956785">
            <a:off x="954212" y="5148783"/>
            <a:ext cx="16561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Abstraktion</a:t>
            </a:r>
            <a:endParaRPr lang="de-CH" dirty="0"/>
          </a:p>
        </p:txBody>
      </p:sp>
      <p:sp>
        <p:nvSpPr>
          <p:cNvPr id="9" name="Textfeld 8"/>
          <p:cNvSpPr txBox="1"/>
          <p:nvPr/>
        </p:nvSpPr>
        <p:spPr>
          <a:xfrm rot="1160442">
            <a:off x="4290772" y="5232275"/>
            <a:ext cx="16561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Iteration</a:t>
            </a:r>
            <a:endParaRPr lang="de-CH" dirty="0"/>
          </a:p>
        </p:txBody>
      </p:sp>
      <p:sp>
        <p:nvSpPr>
          <p:cNvPr id="10" name="Textfeld 9"/>
          <p:cNvSpPr txBox="1"/>
          <p:nvPr/>
        </p:nvSpPr>
        <p:spPr>
          <a:xfrm rot="20877436">
            <a:off x="7162214" y="5180917"/>
            <a:ext cx="22702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Automatisierung</a:t>
            </a:r>
            <a:endParaRPr lang="de-CH" dirty="0"/>
          </a:p>
        </p:txBody>
      </p:sp>
      <p:sp>
        <p:nvSpPr>
          <p:cNvPr id="11" name="Textfeld 10"/>
          <p:cNvSpPr txBox="1"/>
          <p:nvPr/>
        </p:nvSpPr>
        <p:spPr>
          <a:xfrm rot="21076862">
            <a:off x="2632319" y="5915603"/>
            <a:ext cx="16561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Analyse</a:t>
            </a:r>
            <a:endParaRPr lang="de-CH" dirty="0"/>
          </a:p>
        </p:txBody>
      </p:sp>
      <p:sp>
        <p:nvSpPr>
          <p:cNvPr id="12" name="Textfeld 11"/>
          <p:cNvSpPr txBox="1"/>
          <p:nvPr/>
        </p:nvSpPr>
        <p:spPr>
          <a:xfrm rot="320104">
            <a:off x="6195066" y="6016968"/>
            <a:ext cx="16561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Modellieren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533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6CB5-4D2B-460F-A8F3-D2B93857E714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88DD-6605-4EF4-9E67-B567F731CE68}" type="slidenum">
              <a:rPr lang="de-CH" smtClean="0">
                <a:solidFill>
                  <a:srgbClr val="000000"/>
                </a:solidFill>
              </a:rPr>
              <a:pPr/>
              <a:t>3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400" dirty="0" smtClean="0"/>
              <a:t>Anwendungsbereich</a:t>
            </a:r>
            <a:r>
              <a:rPr lang="de-CH" dirty="0" smtClean="0"/>
              <a:t>e</a:t>
            </a:r>
            <a:endParaRPr lang="de-CH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gray">
          <a:xfrm>
            <a:off x="6958348" y="2136361"/>
            <a:ext cx="2602125" cy="315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en-US" sz="1600" b="1" dirty="0" smtClean="0">
                <a:solidFill>
                  <a:schemeClr val="tx2"/>
                </a:solidFill>
              </a:rPr>
              <a:t>COMPUTATIONAL THINKING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8" name="Arc 9"/>
          <p:cNvSpPr>
            <a:spLocks/>
          </p:cNvSpPr>
          <p:nvPr/>
        </p:nvSpPr>
        <p:spPr bwMode="gray">
          <a:xfrm flipH="1" flipV="1">
            <a:off x="1283512" y="2578047"/>
            <a:ext cx="8210550" cy="380320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9" name="Arc 10"/>
          <p:cNvSpPr>
            <a:spLocks/>
          </p:cNvSpPr>
          <p:nvPr/>
        </p:nvSpPr>
        <p:spPr bwMode="gray">
          <a:xfrm flipH="1" flipV="1">
            <a:off x="3535685" y="2578048"/>
            <a:ext cx="6059487" cy="30146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0" name="Arc 11"/>
          <p:cNvSpPr>
            <a:spLocks/>
          </p:cNvSpPr>
          <p:nvPr/>
        </p:nvSpPr>
        <p:spPr bwMode="gray">
          <a:xfrm flipH="1" flipV="1">
            <a:off x="5956622" y="2578048"/>
            <a:ext cx="3638550" cy="18145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gray">
          <a:xfrm rot="7370438" flipV="1">
            <a:off x="6551194" y="5616889"/>
            <a:ext cx="2824162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en-US" sz="1600" dirty="0" err="1" smtClean="0"/>
              <a:t>Sprache</a:t>
            </a:r>
            <a:endParaRPr lang="en-US" sz="1600" dirty="0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gray">
          <a:xfrm rot="9260185" flipV="1">
            <a:off x="1167135" y="5927236"/>
            <a:ext cx="2828925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en-US" sz="1600" dirty="0" err="1" smtClean="0"/>
              <a:t>kognitive</a:t>
            </a:r>
            <a:r>
              <a:rPr lang="en-US" sz="1600" dirty="0" smtClean="0"/>
              <a:t> </a:t>
            </a:r>
            <a:r>
              <a:rPr lang="en-US" sz="1600" dirty="0" err="1" smtClean="0"/>
              <a:t>Prozesse</a:t>
            </a:r>
            <a:endParaRPr lang="en-US" sz="1600" dirty="0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gray">
          <a:xfrm flipH="1">
            <a:off x="1263190" y="2589669"/>
            <a:ext cx="8230871" cy="206438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gray">
          <a:xfrm flipH="1">
            <a:off x="4165792" y="2589669"/>
            <a:ext cx="5345430" cy="376110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gray">
          <a:xfrm flipH="1">
            <a:off x="7054391" y="2589669"/>
            <a:ext cx="2439671" cy="376110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gray">
          <a:xfrm flipH="1">
            <a:off x="1263192" y="2589669"/>
            <a:ext cx="8230870" cy="376110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gray">
          <a:xfrm>
            <a:off x="1839737" y="4970797"/>
            <a:ext cx="2156321" cy="64939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lIns="18000" tIns="46800" rIns="18000" bIns="46800" anchor="ctr">
            <a:spAutoFit/>
          </a:bodyPr>
          <a:lstStyle/>
          <a:p>
            <a:pPr algn="ctr"/>
            <a:r>
              <a:rPr lang="de-CH" sz="1600" b="1" dirty="0" smtClean="0">
                <a:solidFill>
                  <a:schemeClr val="accent1">
                    <a:lumMod val="75000"/>
                  </a:schemeClr>
                </a:solidFill>
              </a:rPr>
              <a:t>Organisieren und Analysieren von Daten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AutoShape 22"/>
          <p:cNvSpPr>
            <a:spLocks noChangeArrowheads="1"/>
          </p:cNvSpPr>
          <p:nvPr/>
        </p:nvSpPr>
        <p:spPr bwMode="gray">
          <a:xfrm>
            <a:off x="3661737" y="2981678"/>
            <a:ext cx="2376264" cy="64939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lIns="18000" tIns="46800" rIns="18000" bIns="46800" anchor="ctr">
            <a:spAutoFit/>
          </a:bodyPr>
          <a:lstStyle/>
          <a:p>
            <a:pPr algn="ctr"/>
            <a:r>
              <a:rPr lang="de-CH" sz="1600" b="1" dirty="0" smtClean="0">
                <a:solidFill>
                  <a:schemeClr val="accent1">
                    <a:lumMod val="75000"/>
                  </a:schemeClr>
                </a:solidFill>
              </a:rPr>
              <a:t>Strukturierte Problemformulierung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AutoShape 23"/>
          <p:cNvSpPr>
            <a:spLocks noChangeArrowheads="1"/>
          </p:cNvSpPr>
          <p:nvPr/>
        </p:nvSpPr>
        <p:spPr bwMode="gray">
          <a:xfrm>
            <a:off x="6641025" y="4461993"/>
            <a:ext cx="1633201" cy="376984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lIns="18000" tIns="46800" rIns="18000" bIns="46800" anchor="ctr">
            <a:spAutoFit/>
          </a:bodyPr>
          <a:lstStyle/>
          <a:p>
            <a:pPr algn="ctr"/>
            <a:r>
              <a:rPr lang="de-CH" sz="1600" b="1" dirty="0" smtClean="0">
                <a:solidFill>
                  <a:schemeClr val="accent1">
                    <a:lumMod val="75000"/>
                  </a:schemeClr>
                </a:solidFill>
              </a:rPr>
              <a:t>Transferdenken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gray">
          <a:xfrm>
            <a:off x="1283512" y="2496727"/>
            <a:ext cx="82207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med"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1" name="Arc 25"/>
          <p:cNvSpPr>
            <a:spLocks/>
          </p:cNvSpPr>
          <p:nvPr/>
        </p:nvSpPr>
        <p:spPr bwMode="gray">
          <a:xfrm flipH="1" flipV="1">
            <a:off x="7478160" y="2584395"/>
            <a:ext cx="2015900" cy="15685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DFDFDF"/>
          </a:solidFill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gray">
          <a:xfrm rot="8834845" flipV="1">
            <a:off x="3965819" y="5863258"/>
            <a:ext cx="2828925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en-US" sz="1600" dirty="0" smtClean="0"/>
              <a:t>MINT</a:t>
            </a:r>
            <a:endParaRPr lang="en-US" sz="1600" dirty="0"/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gray">
          <a:xfrm rot="9981245" flipV="1">
            <a:off x="1048835" y="3967989"/>
            <a:ext cx="2828925" cy="360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en-US" sz="1600" dirty="0" err="1" smtClean="0"/>
              <a:t>Informatik</a:t>
            </a:r>
            <a:endParaRPr lang="en-US" sz="1600" dirty="0" smtClean="0"/>
          </a:p>
        </p:txBody>
      </p:sp>
      <p:sp>
        <p:nvSpPr>
          <p:cNvPr id="24" name="Textfeld 23"/>
          <p:cNvSpPr txBox="1"/>
          <p:nvPr/>
        </p:nvSpPr>
        <p:spPr>
          <a:xfrm>
            <a:off x="7740686" y="2706932"/>
            <a:ext cx="17700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CH" sz="1600" dirty="0" err="1" smtClean="0"/>
              <a:t>Computational</a:t>
            </a:r>
            <a:r>
              <a:rPr lang="de-CH" sz="1600" dirty="0" smtClean="0"/>
              <a:t> </a:t>
            </a:r>
            <a:r>
              <a:rPr lang="de-CH" sz="1600" dirty="0" err="1" smtClean="0"/>
              <a:t>Thinking</a:t>
            </a:r>
            <a:r>
              <a:rPr lang="de-CH" sz="1600" dirty="0" smtClean="0"/>
              <a:t> als Grundlage für informatische Bildung</a:t>
            </a:r>
            <a:endParaRPr lang="de-CH" sz="1600" dirty="0"/>
          </a:p>
        </p:txBody>
      </p:sp>
      <p:sp>
        <p:nvSpPr>
          <p:cNvPr id="25" name="AutoShape 22"/>
          <p:cNvSpPr>
            <a:spLocks noChangeArrowheads="1"/>
          </p:cNvSpPr>
          <p:nvPr/>
        </p:nvSpPr>
        <p:spPr bwMode="gray">
          <a:xfrm>
            <a:off x="4480784" y="3866733"/>
            <a:ext cx="2160241" cy="64939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lIns="18000" tIns="46800" rIns="18000" bIns="46800" anchor="ctr">
            <a:spAutoFit/>
          </a:bodyPr>
          <a:lstStyle/>
          <a:p>
            <a:pPr algn="ctr"/>
            <a:r>
              <a:rPr lang="de-CH" sz="1600" b="1" dirty="0" smtClean="0">
                <a:solidFill>
                  <a:schemeClr val="accent1">
                    <a:lumMod val="75000"/>
                  </a:schemeClr>
                </a:solidFill>
              </a:rPr>
              <a:t>Verallgemeinern von Sachverhalten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AutoShape 22"/>
          <p:cNvSpPr>
            <a:spLocks noChangeArrowheads="1"/>
          </p:cNvSpPr>
          <p:nvPr/>
        </p:nvSpPr>
        <p:spPr bwMode="gray">
          <a:xfrm>
            <a:off x="4298504" y="5007872"/>
            <a:ext cx="2160241" cy="64939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lIns="18000" tIns="46800" rIns="18000" bIns="46800" anchor="ctr">
            <a:spAutoFit/>
          </a:bodyPr>
          <a:lstStyle/>
          <a:p>
            <a:pPr algn="ctr"/>
            <a:r>
              <a:rPr lang="de-CH" sz="1600" b="1" dirty="0" smtClean="0">
                <a:solidFill>
                  <a:schemeClr val="accent1">
                    <a:lumMod val="75000"/>
                  </a:schemeClr>
                </a:solidFill>
              </a:rPr>
              <a:t>Modellieren von Problemstellungen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AutoShape 23"/>
          <p:cNvSpPr>
            <a:spLocks noChangeArrowheads="1"/>
          </p:cNvSpPr>
          <p:nvPr/>
        </p:nvSpPr>
        <p:spPr bwMode="gray">
          <a:xfrm>
            <a:off x="2132724" y="2813076"/>
            <a:ext cx="1570345" cy="376984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lIns="18000" tIns="46800" rIns="18000" bIns="46800" anchor="ctr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Algorithmen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gray">
          <a:xfrm>
            <a:off x="1228634" y="2124447"/>
            <a:ext cx="2602125" cy="315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r>
              <a:rPr lang="en-US" sz="1600" b="1" dirty="0" err="1" smtClean="0"/>
              <a:t>Anwendungsbereiche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1990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54F9-4D6D-45A7-8937-4EC7C03E9D27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88DD-6605-4EF4-9E67-B567F731CE68}" type="slidenum">
              <a:rPr lang="de-CH" smtClean="0">
                <a:solidFill>
                  <a:srgbClr val="000000"/>
                </a:solidFill>
              </a:rPr>
              <a:pPr/>
              <a:t>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400" dirty="0" smtClean="0"/>
              <a:t>Anwendungsbereiche in der Schule</a:t>
            </a:r>
            <a:endParaRPr lang="de-CH" sz="2400" dirty="0"/>
          </a:p>
        </p:txBody>
      </p:sp>
      <p:pic>
        <p:nvPicPr>
          <p:cNvPr id="7" name="Bild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516" y="2052439"/>
            <a:ext cx="7337576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071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E265-0AA9-479C-B84E-B0B2FC8C4080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88DD-6605-4EF4-9E67-B567F731CE68}" type="slidenum">
              <a:rPr lang="de-CH" smtClean="0">
                <a:solidFill>
                  <a:srgbClr val="000000"/>
                </a:solidFill>
              </a:rPr>
              <a:pPr/>
              <a:t>5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400" dirty="0" err="1" smtClean="0"/>
              <a:t>Computational</a:t>
            </a:r>
            <a:r>
              <a:rPr lang="de-CH" sz="2400" dirty="0" smtClean="0"/>
              <a:t> </a:t>
            </a:r>
            <a:r>
              <a:rPr lang="de-CH" sz="2400" dirty="0" err="1" smtClean="0"/>
              <a:t>Thinking</a:t>
            </a:r>
            <a:r>
              <a:rPr lang="de-CH" sz="2400" dirty="0" smtClean="0"/>
              <a:t> als Kompetenzwerkzeug</a:t>
            </a:r>
            <a:endParaRPr lang="de-CH" sz="2400" dirty="0"/>
          </a:p>
        </p:txBody>
      </p:sp>
      <p:sp>
        <p:nvSpPr>
          <p:cNvPr id="8" name="Textplatzhalter 6"/>
          <p:cNvSpPr>
            <a:spLocks noGrp="1"/>
          </p:cNvSpPr>
          <p:nvPr>
            <p:ph type="body" idx="1"/>
          </p:nvPr>
        </p:nvSpPr>
        <p:spPr>
          <a:xfrm>
            <a:off x="738188" y="2124447"/>
            <a:ext cx="8856984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Strukturierte Problemformulierung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Organisieren und Analysieren von Daten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Modellieren von Problemstellungen unter Verwendung von Algorithmen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Verallgemeinern von Sachverhalten zur  besseren Problemlösung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Transferdenken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947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E412-1638-4D2A-BACB-48A68DCFA899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88DD-6605-4EF4-9E67-B567F731CE68}" type="slidenum">
              <a:rPr lang="de-CH" smtClean="0">
                <a:solidFill>
                  <a:srgbClr val="000000"/>
                </a:solidFill>
              </a:rPr>
              <a:pPr/>
              <a:t>6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400" dirty="0" smtClean="0"/>
              <a:t>Spezifische Kompetenzen durch </a:t>
            </a:r>
            <a:r>
              <a:rPr lang="de-CH" sz="2400" dirty="0" err="1" smtClean="0"/>
              <a:t>Computational</a:t>
            </a:r>
            <a:r>
              <a:rPr lang="de-CH" sz="2400" dirty="0" smtClean="0"/>
              <a:t> </a:t>
            </a:r>
            <a:r>
              <a:rPr lang="de-CH" sz="2400" dirty="0" err="1" smtClean="0"/>
              <a:t>Thinking</a:t>
            </a:r>
            <a:endParaRPr lang="de-CH" sz="2400" dirty="0"/>
          </a:p>
        </p:txBody>
      </p:sp>
      <p:sp>
        <p:nvSpPr>
          <p:cNvPr id="8" name="Textplatzhalter 6"/>
          <p:cNvSpPr>
            <a:spLocks noGrp="1"/>
          </p:cNvSpPr>
          <p:nvPr>
            <p:ph type="body" idx="1"/>
          </p:nvPr>
        </p:nvSpPr>
        <p:spPr>
          <a:xfrm>
            <a:off x="738188" y="2124447"/>
            <a:ext cx="885698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de-CH" dirty="0" smtClean="0"/>
              <a:t>Das Benutzen vordefinierter Funktionen und Parameter, um eine Problemstellung in kleinere Teile zu zerlegen.</a:t>
            </a:r>
          </a:p>
          <a:p>
            <a:pPr marL="457200" indent="-457200">
              <a:buAutoNum type="arabicPeriod"/>
            </a:pPr>
            <a:r>
              <a:rPr lang="de-CH" dirty="0" smtClean="0"/>
              <a:t>Das Modellieren und Simulieren von physikalischen Prozessen und Naturphänomenen und damit deren besseres Verständnis.</a:t>
            </a:r>
          </a:p>
          <a:p>
            <a:pPr marL="457200" indent="-457200">
              <a:buAutoNum type="arabicPeriod"/>
            </a:pPr>
            <a:r>
              <a:rPr lang="de-CH" dirty="0" smtClean="0"/>
              <a:t>Wie entsteht Software (Design, Programmieren, Testen, Überprüfen). </a:t>
            </a:r>
          </a:p>
          <a:p>
            <a:pPr marL="457200" indent="-457200">
              <a:buAutoNum type="arabicPeriod"/>
            </a:pPr>
            <a:r>
              <a:rPr lang="de-CH" dirty="0" smtClean="0"/>
              <a:t>Paralleles und sequenzielles Arbeiten und Formulieren, sowie Iteration, um komplexe Aufgabenstellungen zu lösen.</a:t>
            </a:r>
          </a:p>
          <a:p>
            <a:pPr marL="457200" indent="-457200">
              <a:buAutoNum type="arabicPeriod"/>
            </a:pPr>
            <a:r>
              <a:rPr lang="de-CH" dirty="0" smtClean="0"/>
              <a:t>Abstraktion, um Komplexität zu durchdringen.</a:t>
            </a:r>
          </a:p>
          <a:p>
            <a:pPr marL="457200" indent="-457200">
              <a:buAutoNum type="arabicPeriod"/>
            </a:pPr>
            <a:r>
              <a:rPr lang="de-CH" dirty="0" smtClean="0"/>
              <a:t>Umgang mit grossen Datenmengen.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4736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4955-A5C9-4163-A626-0005B3D4AE45}" type="datetime1">
              <a:rPr lang="de-CH" smtClean="0">
                <a:solidFill>
                  <a:srgbClr val="000000"/>
                </a:solidFill>
              </a:rPr>
              <a:t>26.11.2014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>
                <a:solidFill>
                  <a:srgbClr val="000000"/>
                </a:solidFill>
              </a:rPr>
              <a:t>Institut für Informatische Bildung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88DD-6605-4EF4-9E67-B567F731CE68}" type="slidenum">
              <a:rPr lang="de-CH" smtClean="0">
                <a:solidFill>
                  <a:srgbClr val="000000"/>
                </a:solidFill>
              </a:rPr>
              <a:pPr/>
              <a:t>7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400" dirty="0" smtClean="0"/>
              <a:t>Praktische Anwendungsbeispiele</a:t>
            </a:r>
            <a:endParaRPr lang="de-CH" sz="2400" dirty="0"/>
          </a:p>
        </p:txBody>
      </p:sp>
      <p:pic>
        <p:nvPicPr>
          <p:cNvPr id="1026" name="Picture 2" descr="http://4.bp.blogspot.com/-U3TyWP8fv4g/UaM_5iyyXtI/AAAAAAAACuA/TbKexhyoq3g/s1600/HomeSweetHome_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2196455"/>
            <a:ext cx="2917053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p.yimg.com/ib/th?id=HN.608046771018007077&amp;pid=15.1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612" y="1980431"/>
            <a:ext cx="2664296" cy="399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valanch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64" y="3132559"/>
            <a:ext cx="238125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157560"/>
      </p:ext>
    </p:extLst>
  </p:cSld>
  <p:clrMapOvr>
    <a:masterClrMapping/>
  </p:clrMapOvr>
</p:sld>
</file>

<file path=ppt/theme/theme1.xml><?xml version="1.0" encoding="utf-8"?>
<a:theme xmlns:a="http://schemas.openxmlformats.org/drawingml/2006/main" name="FHNW-PP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FHNW-PP</Template>
  <TotalTime>0</TotalTime>
  <Words>211</Words>
  <Application>Microsoft Office PowerPoint</Application>
  <PresentationFormat>Benutzerdefiniert</PresentationFormat>
  <Paragraphs>55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Wingdings</vt:lpstr>
      <vt:lpstr>FHNW-PP</vt:lpstr>
      <vt:lpstr>COMPUTATIONAL THINKING</vt:lpstr>
      <vt:lpstr>Was beinhaltet Computational Thinking?</vt:lpstr>
      <vt:lpstr>Anwendungsbereiche</vt:lpstr>
      <vt:lpstr>Anwendungsbereiche in der Schule</vt:lpstr>
      <vt:lpstr>Computational Thinking als Kompetenzwerkzeug</vt:lpstr>
      <vt:lpstr>Spezifische Kompetenzen durch Computational Thinking</vt:lpstr>
      <vt:lpstr>Praktische Anwendungsbeispiele</vt:lpstr>
    </vt:vector>
  </TitlesOfParts>
  <Company>Fachhochschule Nordwestschweiz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Fempel Ulrike</dc:creator>
  <cp:lastModifiedBy>Fempel Ulrike</cp:lastModifiedBy>
  <cp:revision>7</cp:revision>
  <dcterms:created xsi:type="dcterms:W3CDTF">2014-09-18T13:01:41Z</dcterms:created>
  <dcterms:modified xsi:type="dcterms:W3CDTF">2014-11-26T16:34:43Z</dcterms:modified>
</cp:coreProperties>
</file>